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65" r:id="rId3"/>
    <p:sldId id="266" r:id="rId4"/>
    <p:sldId id="264" r:id="rId5"/>
    <p:sldId id="257" r:id="rId6"/>
    <p:sldId id="267" r:id="rId7"/>
    <p:sldId id="258" r:id="rId8"/>
    <p:sldId id="269" r:id="rId9"/>
    <p:sldId id="259" r:id="rId10"/>
    <p:sldId id="270" r:id="rId11"/>
    <p:sldId id="260" r:id="rId12"/>
    <p:sldId id="271" r:id="rId13"/>
    <p:sldId id="261" r:id="rId14"/>
    <p:sldId id="272" r:id="rId15"/>
    <p:sldId id="274" r:id="rId16"/>
    <p:sldId id="275" r:id="rId17"/>
    <p:sldId id="262" r:id="rId18"/>
    <p:sldId id="273" r:id="rId19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5C10"/>
    <a:srgbClr val="EF6519"/>
    <a:srgbClr val="FAD7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Libro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Libro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Libro2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MX"/>
              <a:t>Lugar de Procedencia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s-MX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Hoja2!$A$1:$A$94</c:f>
              <c:strCache>
                <c:ptCount val="94"/>
                <c:pt idx="0">
                  <c:v>Acapulco, Gro.</c:v>
                </c:pt>
                <c:pt idx="1">
                  <c:v>AMECAMECA</c:v>
                </c:pt>
                <c:pt idx="2">
                  <c:v>Amecameca</c:v>
                </c:pt>
                <c:pt idx="3">
                  <c:v>Ángel Albino Corzo</c:v>
                </c:pt>
                <c:pt idx="4">
                  <c:v>Apaseo el Grande</c:v>
                </c:pt>
                <c:pt idx="5">
                  <c:v>Apodaca</c:v>
                </c:pt>
                <c:pt idx="6">
                  <c:v>Arequipa Perú</c:v>
                </c:pt>
                <c:pt idx="7">
                  <c:v>Argentina</c:v>
                </c:pt>
                <c:pt idx="9">
                  <c:v>Bolivia</c:v>
                </c:pt>
                <c:pt idx="10">
                  <c:v>CAJAMARCA</c:v>
                </c:pt>
                <c:pt idx="11">
                  <c:v>CAM</c:v>
                </c:pt>
                <c:pt idx="12">
                  <c:v>Cd. Cuauhtemoc Zacatecas</c:v>
                </c:pt>
                <c:pt idx="13">
                  <c:v>Cd. Juarez, Chihuahua</c:v>
                </c:pt>
                <c:pt idx="14">
                  <c:v>CDMX</c:v>
                </c:pt>
                <c:pt idx="15">
                  <c:v>Celaya Gto.</c:v>
                </c:pt>
                <c:pt idx="16">
                  <c:v>Chalco</c:v>
                </c:pt>
                <c:pt idx="18">
                  <c:v>Chetumal, Quintana Roo.</c:v>
                </c:pt>
                <c:pt idx="19">
                  <c:v>Ciudad Guzmán, Jalisco</c:v>
                </c:pt>
                <c:pt idx="20">
                  <c:v>Ciudad Juárez, Chihuahua</c:v>
                </c:pt>
                <c:pt idx="21">
                  <c:v>Copainalá</c:v>
                </c:pt>
                <c:pt idx="22">
                  <c:v>Copainala Chiapas</c:v>
                </c:pt>
                <c:pt idx="23">
                  <c:v>Cuauhtémoc</c:v>
                </c:pt>
                <c:pt idx="24">
                  <c:v>Cuernavaca, Morelos.</c:v>
                </c:pt>
                <c:pt idx="25">
                  <c:v>Edomex</c:v>
                </c:pt>
                <c:pt idx="26">
                  <c:v>Emiliano Zapata, Tabasco</c:v>
                </c:pt>
                <c:pt idx="27">
                  <c:v>Estancia de Ánimas, Villa González Ortega, Zacatecas</c:v>
                </c:pt>
                <c:pt idx="28">
                  <c:v>García, Nuevo León</c:v>
                </c:pt>
                <c:pt idx="29">
                  <c:v>General Escobedo</c:v>
                </c:pt>
                <c:pt idx="30">
                  <c:v>Guadalajara</c:v>
                </c:pt>
                <c:pt idx="31">
                  <c:v>Guadalupe Zacatecas</c:v>
                </c:pt>
                <c:pt idx="32">
                  <c:v>Guanajuato</c:v>
                </c:pt>
                <c:pt idx="33">
                  <c:v>Guatemala</c:v>
                </c:pt>
                <c:pt idx="34">
                  <c:v>Guerrero</c:v>
                </c:pt>
                <c:pt idx="35">
                  <c:v>Hermosillo</c:v>
                </c:pt>
                <c:pt idx="36">
                  <c:v>HUATUSCO,VERACRUZ</c:v>
                </c:pt>
                <c:pt idx="37">
                  <c:v>ICA</c:v>
                </c:pt>
                <c:pt idx="39">
                  <c:v>Jerez, Zacatecas</c:v>
                </c:pt>
                <c:pt idx="40">
                  <c:v>Jilotepec</c:v>
                </c:pt>
                <c:pt idx="41">
                  <c:v>Leon gto</c:v>
                </c:pt>
                <c:pt idx="42">
                  <c:v>Libres, Puebla.</c:v>
                </c:pt>
                <c:pt idx="43">
                  <c:v>Lima</c:v>
                </c:pt>
                <c:pt idx="44">
                  <c:v>Luvianos Estado de México</c:v>
                </c:pt>
                <c:pt idx="45">
                  <c:v>Málaga España</c:v>
                </c:pt>
                <c:pt idx="46">
                  <c:v>Mapastepec, Chiapas.</c:v>
                </c:pt>
                <c:pt idx="47">
                  <c:v>Merida, Yucatan</c:v>
                </c:pt>
                <c:pt idx="48">
                  <c:v>Metepec</c:v>
                </c:pt>
                <c:pt idx="49">
                  <c:v>Mineral de la Reforma</c:v>
                </c:pt>
                <c:pt idx="50">
                  <c:v>Monterrey</c:v>
                </c:pt>
                <c:pt idx="51">
                  <c:v>Morelia</c:v>
                </c:pt>
                <c:pt idx="52">
                  <c:v>Morelia, Michoacán</c:v>
                </c:pt>
                <c:pt idx="53">
                  <c:v>Nariño, Colombia</c:v>
                </c:pt>
                <c:pt idx="54">
                  <c:v>Oaxaca</c:v>
                </c:pt>
                <c:pt idx="55">
                  <c:v>OCOSINGO, CHIAPAS</c:v>
                </c:pt>
                <c:pt idx="56">
                  <c:v>Pachuca de Soto, Hidalgo</c:v>
                </c:pt>
                <c:pt idx="57">
                  <c:v>Pachuca Hidalgo.</c:v>
                </c:pt>
                <c:pt idx="58">
                  <c:v>Pánuco, Zacatecas</c:v>
                </c:pt>
                <c:pt idx="59">
                  <c:v>Paraná</c:v>
                </c:pt>
                <c:pt idx="60">
                  <c:v>Parana, Entre Ríos. Argentina</c:v>
                </c:pt>
                <c:pt idx="61">
                  <c:v>Pinos Zacatecas</c:v>
                </c:pt>
                <c:pt idx="62">
                  <c:v>Puebla</c:v>
                </c:pt>
                <c:pt idx="63">
                  <c:v>Queretaro</c:v>
                </c:pt>
                <c:pt idx="64">
                  <c:v>RANCHERIA EL SILENCIO, MUNICIPIO DE OCOSINGO, CHIAPAS</c:v>
                </c:pt>
                <c:pt idx="65">
                  <c:v>RAYON CHIAPAS</c:v>
                </c:pt>
                <c:pt idx="66">
                  <c:v>Rio Grande</c:v>
                </c:pt>
                <c:pt idx="67">
                  <c:v>Rio grande Zacatecas</c:v>
                </c:pt>
                <c:pt idx="68">
                  <c:v>Ruiz</c:v>
                </c:pt>
                <c:pt idx="69">
                  <c:v>San Agustín municipios de Tototlán Jalisco.</c:v>
                </c:pt>
                <c:pt idx="70">
                  <c:v>San Cristóbal de las casas</c:v>
                </c:pt>
                <c:pt idx="71">
                  <c:v>San Javier</c:v>
                </c:pt>
                <c:pt idx="72">
                  <c:v>San Luis Potosi</c:v>
                </c:pt>
                <c:pt idx="73">
                  <c:v>San Luis Potosí</c:v>
                </c:pt>
                <c:pt idx="74">
                  <c:v>San Marcos, Loreto, Zacatecas</c:v>
                </c:pt>
                <c:pt idx="75">
                  <c:v>San Martín Texmelucan, Puebla</c:v>
                </c:pt>
                <c:pt idx="76">
                  <c:v>San Nicolás de los Garza N.L</c:v>
                </c:pt>
                <c:pt idx="77">
                  <c:v>San Pedro Piedea Gorda "Cd. Cuauhtémoc "</c:v>
                </c:pt>
                <c:pt idx="78">
                  <c:v>santiago</c:v>
                </c:pt>
                <c:pt idx="79">
                  <c:v>Sinaloa, Mexico</c:v>
                </c:pt>
                <c:pt idx="80">
                  <c:v>Sonora</c:v>
                </c:pt>
                <c:pt idx="81">
                  <c:v>Tabasco</c:v>
                </c:pt>
                <c:pt idx="82">
                  <c:v>Tampico,Tam.</c:v>
                </c:pt>
                <c:pt idx="83">
                  <c:v>Tijuana B.C</c:v>
                </c:pt>
                <c:pt idx="84">
                  <c:v>TLAXCALA</c:v>
                </c:pt>
                <c:pt idx="85">
                  <c:v>Toluca</c:v>
                </c:pt>
                <c:pt idx="86">
                  <c:v>Tulancingo HGO.</c:v>
                </c:pt>
                <c:pt idx="87">
                  <c:v>Tuxtla Gutierrez</c:v>
                </c:pt>
                <c:pt idx="88">
                  <c:v>Unión Juárez, Chiapas</c:v>
                </c:pt>
                <c:pt idx="89">
                  <c:v>Villa González</c:v>
                </c:pt>
                <c:pt idx="90">
                  <c:v>Villa Hidalgo Zacatecas</c:v>
                </c:pt>
                <c:pt idx="91">
                  <c:v>Zacatecas</c:v>
                </c:pt>
                <c:pt idx="92">
                  <c:v>Zacatlán, Puebla.</c:v>
                </c:pt>
                <c:pt idx="93">
                  <c:v>Zapopan, Jalisco</c:v>
                </c:pt>
              </c:strCache>
            </c:strRef>
          </c:cat>
          <c:val>
            <c:numRef>
              <c:f>Hoja2!$B$1:$B$94</c:f>
              <c:numCache>
                <c:formatCode>General</c:formatCode>
                <c:ptCount val="9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2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13</c:v>
                </c:pt>
                <c:pt idx="15">
                  <c:v>1</c:v>
                </c:pt>
                <c:pt idx="16">
                  <c:v>5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1</c:v>
                </c:pt>
                <c:pt idx="22">
                  <c:v>2</c:v>
                </c:pt>
                <c:pt idx="23">
                  <c:v>1</c:v>
                </c:pt>
                <c:pt idx="24">
                  <c:v>1</c:v>
                </c:pt>
                <c:pt idx="25">
                  <c:v>7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13</c:v>
                </c:pt>
                <c:pt idx="31">
                  <c:v>3</c:v>
                </c:pt>
                <c:pt idx="32">
                  <c:v>2</c:v>
                </c:pt>
                <c:pt idx="33">
                  <c:v>1</c:v>
                </c:pt>
                <c:pt idx="34">
                  <c:v>3</c:v>
                </c:pt>
                <c:pt idx="35">
                  <c:v>3</c:v>
                </c:pt>
                <c:pt idx="36">
                  <c:v>1</c:v>
                </c:pt>
                <c:pt idx="37">
                  <c:v>1</c:v>
                </c:pt>
                <c:pt idx="38">
                  <c:v>4</c:v>
                </c:pt>
                <c:pt idx="39">
                  <c:v>2</c:v>
                </c:pt>
                <c:pt idx="40">
                  <c:v>1</c:v>
                </c:pt>
                <c:pt idx="41">
                  <c:v>1</c:v>
                </c:pt>
                <c:pt idx="42">
                  <c:v>1</c:v>
                </c:pt>
                <c:pt idx="43">
                  <c:v>4</c:v>
                </c:pt>
                <c:pt idx="44">
                  <c:v>1</c:v>
                </c:pt>
                <c:pt idx="45">
                  <c:v>1</c:v>
                </c:pt>
                <c:pt idx="46">
                  <c:v>1</c:v>
                </c:pt>
                <c:pt idx="47">
                  <c:v>1</c:v>
                </c:pt>
                <c:pt idx="48">
                  <c:v>1</c:v>
                </c:pt>
                <c:pt idx="49">
                  <c:v>1</c:v>
                </c:pt>
                <c:pt idx="50">
                  <c:v>44</c:v>
                </c:pt>
                <c:pt idx="51">
                  <c:v>2</c:v>
                </c:pt>
                <c:pt idx="53">
                  <c:v>1</c:v>
                </c:pt>
                <c:pt idx="54">
                  <c:v>1</c:v>
                </c:pt>
                <c:pt idx="55">
                  <c:v>1</c:v>
                </c:pt>
                <c:pt idx="56">
                  <c:v>1</c:v>
                </c:pt>
                <c:pt idx="57">
                  <c:v>1</c:v>
                </c:pt>
                <c:pt idx="58">
                  <c:v>1</c:v>
                </c:pt>
                <c:pt idx="59">
                  <c:v>1</c:v>
                </c:pt>
                <c:pt idx="60">
                  <c:v>1</c:v>
                </c:pt>
                <c:pt idx="61">
                  <c:v>1</c:v>
                </c:pt>
                <c:pt idx="62">
                  <c:v>4</c:v>
                </c:pt>
                <c:pt idx="63">
                  <c:v>4</c:v>
                </c:pt>
                <c:pt idx="64">
                  <c:v>1</c:v>
                </c:pt>
                <c:pt idx="65">
                  <c:v>1</c:v>
                </c:pt>
                <c:pt idx="66">
                  <c:v>3</c:v>
                </c:pt>
                <c:pt idx="67">
                  <c:v>1</c:v>
                </c:pt>
                <c:pt idx="68">
                  <c:v>1</c:v>
                </c:pt>
                <c:pt idx="69">
                  <c:v>1</c:v>
                </c:pt>
                <c:pt idx="70">
                  <c:v>1</c:v>
                </c:pt>
                <c:pt idx="71">
                  <c:v>1</c:v>
                </c:pt>
                <c:pt idx="72">
                  <c:v>2</c:v>
                </c:pt>
                <c:pt idx="73">
                  <c:v>1</c:v>
                </c:pt>
                <c:pt idx="74">
                  <c:v>1</c:v>
                </c:pt>
                <c:pt idx="75">
                  <c:v>1</c:v>
                </c:pt>
                <c:pt idx="76">
                  <c:v>2</c:v>
                </c:pt>
                <c:pt idx="77">
                  <c:v>1</c:v>
                </c:pt>
                <c:pt idx="78">
                  <c:v>1</c:v>
                </c:pt>
                <c:pt idx="79">
                  <c:v>1</c:v>
                </c:pt>
                <c:pt idx="80">
                  <c:v>1</c:v>
                </c:pt>
                <c:pt idx="81">
                  <c:v>1</c:v>
                </c:pt>
                <c:pt idx="82">
                  <c:v>1</c:v>
                </c:pt>
                <c:pt idx="83">
                  <c:v>1</c:v>
                </c:pt>
                <c:pt idx="84">
                  <c:v>2</c:v>
                </c:pt>
                <c:pt idx="85">
                  <c:v>4</c:v>
                </c:pt>
                <c:pt idx="86">
                  <c:v>1</c:v>
                </c:pt>
                <c:pt idx="87">
                  <c:v>14</c:v>
                </c:pt>
                <c:pt idx="88">
                  <c:v>1</c:v>
                </c:pt>
                <c:pt idx="89">
                  <c:v>1</c:v>
                </c:pt>
                <c:pt idx="90">
                  <c:v>1</c:v>
                </c:pt>
                <c:pt idx="91">
                  <c:v>23</c:v>
                </c:pt>
                <c:pt idx="92">
                  <c:v>1</c:v>
                </c:pt>
                <c:pt idx="9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023-4E13-A08E-2597E031CABF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316152640"/>
        <c:axId val="316152968"/>
      </c:barChart>
      <c:catAx>
        <c:axId val="31615264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316152968"/>
        <c:crosses val="autoZero"/>
        <c:auto val="1"/>
        <c:lblAlgn val="ctr"/>
        <c:lblOffset val="100"/>
        <c:noMultiLvlLbl val="0"/>
      </c:catAx>
      <c:valAx>
        <c:axId val="316152968"/>
        <c:scaling>
          <c:orientation val="minMax"/>
        </c:scaling>
        <c:delete val="1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16152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s-MX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cap="none" spc="2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800" b="1" dirty="0">
                <a:solidFill>
                  <a:schemeClr val="tx1"/>
                </a:solidFill>
              </a:rPr>
              <a:t>LUGAR</a:t>
            </a:r>
            <a:r>
              <a:rPr lang="en-US" sz="1800" b="1" baseline="0" dirty="0">
                <a:solidFill>
                  <a:schemeClr val="tx1"/>
                </a:solidFill>
              </a:rPr>
              <a:t> DE PROCEDENCIA</a:t>
            </a:r>
            <a:r>
              <a:rPr lang="en-US" baseline="0" dirty="0"/>
              <a:t> </a:t>
            </a:r>
            <a:r>
              <a:rPr lang="en-US" dirty="0"/>
              <a:t> </a:t>
            </a:r>
          </a:p>
        </c:rich>
      </c:tx>
      <c:layout>
        <c:manualLayout>
          <c:xMode val="edge"/>
          <c:yMode val="edge"/>
          <c:x val="0.46022916666666669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cap="none" spc="2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es-MX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# Asistentes 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lumMod val="110000"/>
                    <a:satMod val="105000"/>
                    <a:tint val="67000"/>
                  </a:schemeClr>
                </a:gs>
                <a:gs pos="50000">
                  <a:schemeClr val="accent1">
                    <a:lumMod val="105000"/>
                    <a:satMod val="103000"/>
                    <a:tint val="73000"/>
                  </a:schemeClr>
                </a:gs>
                <a:gs pos="100000">
                  <a:schemeClr val="accent1">
                    <a:lumMod val="105000"/>
                    <a:satMod val="109000"/>
                    <a:tint val="81000"/>
                  </a:schemeClr>
                </a:gs>
              </a:gsLst>
              <a:lin ang="5400000" scaled="0"/>
            </a:gra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Hoja1!$A$2:$A$43</c:f>
              <c:strCache>
                <c:ptCount val="42"/>
                <c:pt idx="0">
                  <c:v>Victoria Tamaulipas</c:v>
                </c:pt>
                <c:pt idx="1">
                  <c:v>Puebla,México</c:v>
                </c:pt>
                <c:pt idx="2">
                  <c:v>Monterrey, Nuevo León</c:v>
                </c:pt>
                <c:pt idx="3">
                  <c:v>Bogotá - Colombia</c:v>
                </c:pt>
                <c:pt idx="4">
                  <c:v>Coateoec, veracruz</c:v>
                </c:pt>
                <c:pt idx="5">
                  <c:v>Tlaxcala</c:v>
                </c:pt>
                <c:pt idx="6">
                  <c:v>Preparatoria8</c:v>
                </c:pt>
                <c:pt idx="7">
                  <c:v>Nuevo León </c:v>
                </c:pt>
                <c:pt idx="8">
                  <c:v>CDMX</c:v>
                </c:pt>
                <c:pt idx="9">
                  <c:v>Lima Perú</c:v>
                </c:pt>
                <c:pt idx="10">
                  <c:v>Chalco, Estado de México.</c:v>
                </c:pt>
                <c:pt idx="11">
                  <c:v>Iguala de la independencia Gro</c:v>
                </c:pt>
                <c:pt idx="12">
                  <c:v>Estado de México </c:v>
                </c:pt>
                <c:pt idx="13">
                  <c:v>Preparatoria 22 </c:v>
                </c:pt>
                <c:pt idx="14">
                  <c:v>Querétaro</c:v>
                </c:pt>
                <c:pt idx="15">
                  <c:v>Guadalajara</c:v>
                </c:pt>
                <c:pt idx="16">
                  <c:v>Preparatoria #1</c:v>
                </c:pt>
                <c:pt idx="17">
                  <c:v>Xalapa</c:v>
                </c:pt>
                <c:pt idx="18">
                  <c:v>Texmelucan Puebla</c:v>
                </c:pt>
                <c:pt idx="19">
                  <c:v>Culiacán Sinaloa</c:v>
                </c:pt>
                <c:pt idx="20">
                  <c:v>Colombia</c:v>
                </c:pt>
                <c:pt idx="21">
                  <c:v>Orizaba, Veracruz</c:v>
                </c:pt>
                <c:pt idx="22">
                  <c:v>General Escobedo </c:v>
                </c:pt>
                <c:pt idx="23">
                  <c:v>Villa Rosa, Repelón, Atlántico, Colombia</c:v>
                </c:pt>
                <c:pt idx="24">
                  <c:v>ZACATECAS</c:v>
                </c:pt>
                <c:pt idx="25">
                  <c:v>Atlacomulco Estado de México</c:v>
                </c:pt>
                <c:pt idx="26">
                  <c:v>Cuauhtémoc, Chihuahua</c:v>
                </c:pt>
                <c:pt idx="27">
                  <c:v>Pachuca de Soto, Hidalgo. </c:v>
                </c:pt>
                <c:pt idx="28">
                  <c:v>Huánuco - Perú</c:v>
                </c:pt>
                <c:pt idx="29">
                  <c:v>Oaxaca, Oax </c:v>
                </c:pt>
                <c:pt idx="30">
                  <c:v>Guerrero</c:v>
                </c:pt>
                <c:pt idx="31">
                  <c:v>CUAUTITLAN IZCALLI</c:v>
                </c:pt>
                <c:pt idx="32">
                  <c:v>Chiapas </c:v>
                </c:pt>
                <c:pt idx="33">
                  <c:v>Toluca, Estado de México</c:v>
                </c:pt>
                <c:pt idx="34">
                  <c:v>Morelia, Michoacán</c:v>
                </c:pt>
                <c:pt idx="35">
                  <c:v>Texcoco</c:v>
                </c:pt>
                <c:pt idx="36">
                  <c:v>Tuxtla Gutierrez, Chiapas</c:v>
                </c:pt>
                <c:pt idx="37">
                  <c:v>METEPEC</c:v>
                </c:pt>
                <c:pt idx="38">
                  <c:v>Amecameca </c:v>
                </c:pt>
                <c:pt idx="39">
                  <c:v>Ixtapaluca</c:v>
                </c:pt>
                <c:pt idx="40">
                  <c:v>Iguala, Guerrero</c:v>
                </c:pt>
                <c:pt idx="41">
                  <c:v>ZAPOPAN</c:v>
                </c:pt>
              </c:strCache>
            </c:strRef>
          </c:cat>
          <c:val>
            <c:numRef>
              <c:f>Hoja1!$B$2:$B$43</c:f>
              <c:numCache>
                <c:formatCode>General</c:formatCode>
                <c:ptCount val="42"/>
                <c:pt idx="0">
                  <c:v>1</c:v>
                </c:pt>
                <c:pt idx="1">
                  <c:v>5</c:v>
                </c:pt>
                <c:pt idx="2">
                  <c:v>26</c:v>
                </c:pt>
                <c:pt idx="3">
                  <c:v>7</c:v>
                </c:pt>
                <c:pt idx="4">
                  <c:v>1</c:v>
                </c:pt>
                <c:pt idx="5">
                  <c:v>3</c:v>
                </c:pt>
                <c:pt idx="6">
                  <c:v>1</c:v>
                </c:pt>
                <c:pt idx="7">
                  <c:v>26</c:v>
                </c:pt>
                <c:pt idx="8">
                  <c:v>14</c:v>
                </c:pt>
                <c:pt idx="9">
                  <c:v>2</c:v>
                </c:pt>
                <c:pt idx="10">
                  <c:v>13</c:v>
                </c:pt>
                <c:pt idx="11">
                  <c:v>1</c:v>
                </c:pt>
                <c:pt idx="12">
                  <c:v>14</c:v>
                </c:pt>
                <c:pt idx="13">
                  <c:v>1</c:v>
                </c:pt>
                <c:pt idx="14">
                  <c:v>2</c:v>
                </c:pt>
                <c:pt idx="15">
                  <c:v>8</c:v>
                </c:pt>
                <c:pt idx="16">
                  <c:v>1</c:v>
                </c:pt>
                <c:pt idx="17">
                  <c:v>2</c:v>
                </c:pt>
                <c:pt idx="18">
                  <c:v>1</c:v>
                </c:pt>
                <c:pt idx="19">
                  <c:v>2</c:v>
                </c:pt>
                <c:pt idx="20">
                  <c:v>2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3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1</c:v>
                </c:pt>
                <c:pt idx="29">
                  <c:v>1</c:v>
                </c:pt>
                <c:pt idx="30">
                  <c:v>2</c:v>
                </c:pt>
                <c:pt idx="31">
                  <c:v>1</c:v>
                </c:pt>
                <c:pt idx="32">
                  <c:v>1</c:v>
                </c:pt>
                <c:pt idx="33">
                  <c:v>1</c:v>
                </c:pt>
                <c:pt idx="34">
                  <c:v>3</c:v>
                </c:pt>
                <c:pt idx="35">
                  <c:v>1</c:v>
                </c:pt>
                <c:pt idx="36">
                  <c:v>1</c:v>
                </c:pt>
                <c:pt idx="37">
                  <c:v>1</c:v>
                </c:pt>
                <c:pt idx="38">
                  <c:v>1</c:v>
                </c:pt>
                <c:pt idx="39">
                  <c:v>1</c:v>
                </c:pt>
                <c:pt idx="40">
                  <c:v>2</c:v>
                </c:pt>
                <c:pt idx="4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BBB-49F9-A3FC-1B834F17DBA9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axId val="475402664"/>
        <c:axId val="475405288"/>
      </c:barChart>
      <c:catAx>
        <c:axId val="4754026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475405288"/>
        <c:crosses val="autoZero"/>
        <c:auto val="1"/>
        <c:lblAlgn val="ctr"/>
        <c:lblOffset val="100"/>
        <c:noMultiLvlLbl val="0"/>
      </c:catAx>
      <c:valAx>
        <c:axId val="47540528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4754026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MX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none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n-US"/>
              <a:t>Lugar de Procedencia</a:t>
            </a:r>
            <a:r>
              <a:rPr lang="en-US" baseline="0"/>
              <a:t> 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none" spc="0" normalizeH="0" baseline="0">
              <a:solidFill>
                <a:schemeClr val="dk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defRPr>
          </a:pPr>
          <a:endParaRPr lang="es-MX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# de Asistentes 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Hoja1!$A$2:$A$43</c:f>
              <c:strCache>
                <c:ptCount val="42"/>
                <c:pt idx="0">
                  <c:v>Victoria Tamaulipas</c:v>
                </c:pt>
                <c:pt idx="1">
                  <c:v>Toluca </c:v>
                </c:pt>
                <c:pt idx="2">
                  <c:v>Ciudad de México</c:v>
                </c:pt>
                <c:pt idx="3">
                  <c:v>Veracruz</c:v>
                </c:pt>
                <c:pt idx="4">
                  <c:v>Hidalgo</c:v>
                </c:pt>
                <c:pt idx="5">
                  <c:v>San Martín Texmelucan, Puebla. </c:v>
                </c:pt>
                <c:pt idx="6">
                  <c:v>García </c:v>
                </c:pt>
                <c:pt idx="7">
                  <c:v>Hermosillo</c:v>
                </c:pt>
                <c:pt idx="8">
                  <c:v>GUADALAJARA, JALISCO</c:v>
                </c:pt>
                <c:pt idx="9">
                  <c:v>Tuxtla Gutiérrez </c:v>
                </c:pt>
                <c:pt idx="10">
                  <c:v>Zacatecas, Zas</c:v>
                </c:pt>
                <c:pt idx="11">
                  <c:v>Oaxaca </c:v>
                </c:pt>
                <c:pt idx="12">
                  <c:v>Xalapa </c:v>
                </c:pt>
                <c:pt idx="13">
                  <c:v>San Cristóbal de Las Casas, Chiapas</c:v>
                </c:pt>
                <c:pt idx="14">
                  <c:v>Texmelucan Puebla</c:v>
                </c:pt>
                <c:pt idx="15">
                  <c:v>ACAMBAY DE RUIZ CASTAÑEDA </c:v>
                </c:pt>
                <c:pt idx="16">
                  <c:v>Monterrey, N. L. </c:v>
                </c:pt>
                <c:pt idx="17">
                  <c:v>Saltillo, Coahuila</c:v>
                </c:pt>
                <c:pt idx="18">
                  <c:v>Zacatecas</c:v>
                </c:pt>
                <c:pt idx="19">
                  <c:v>Chalco</c:v>
                </c:pt>
                <c:pt idx="20">
                  <c:v>Colombia</c:v>
                </c:pt>
                <c:pt idx="21">
                  <c:v>Escuela Normal de Chalco</c:v>
                </c:pt>
                <c:pt idx="22">
                  <c:v>Culiacan Sinaloa</c:v>
                </c:pt>
                <c:pt idx="23">
                  <c:v>Ameca, Jalisco.</c:v>
                </c:pt>
                <c:pt idx="24">
                  <c:v>Colotlán Jalisco México </c:v>
                </c:pt>
                <c:pt idx="25">
                  <c:v>Sonora</c:v>
                </c:pt>
                <c:pt idx="26">
                  <c:v>Perú</c:v>
                </c:pt>
                <c:pt idx="27">
                  <c:v>Morelos </c:v>
                </c:pt>
                <c:pt idx="28">
                  <c:v>Uruguay</c:v>
                </c:pt>
                <c:pt idx="29">
                  <c:v>Brasil/Minas Gerais/Belo Horizonte</c:v>
                </c:pt>
                <c:pt idx="30">
                  <c:v>Nayarit </c:v>
                </c:pt>
                <c:pt idx="31">
                  <c:v>Pachuca de soto</c:v>
                </c:pt>
                <c:pt idx="32">
                  <c:v>Estado de México, México</c:v>
                </c:pt>
                <c:pt idx="33">
                  <c:v>Villahermosa Tabasco </c:v>
                </c:pt>
                <c:pt idx="34">
                  <c:v>Morelia, Michoacán </c:v>
                </c:pt>
                <c:pt idx="35">
                  <c:v>Tlaxcala</c:v>
                </c:pt>
                <c:pt idx="36">
                  <c:v>Puebla </c:v>
                </c:pt>
                <c:pt idx="37">
                  <c:v>Pasto. Nariño</c:v>
                </c:pt>
                <c:pt idx="38">
                  <c:v>Querétaro </c:v>
                </c:pt>
                <c:pt idx="39">
                  <c:v>Argentina</c:v>
                </c:pt>
                <c:pt idx="40">
                  <c:v>Tijuana, Baja California</c:v>
                </c:pt>
                <c:pt idx="41">
                  <c:v>Sinaloa</c:v>
                </c:pt>
              </c:strCache>
            </c:strRef>
          </c:cat>
          <c:val>
            <c:numRef>
              <c:f>Hoja1!$B$2:$B$43</c:f>
              <c:numCache>
                <c:formatCode>General</c:formatCode>
                <c:ptCount val="42"/>
                <c:pt idx="0">
                  <c:v>1</c:v>
                </c:pt>
                <c:pt idx="1">
                  <c:v>2</c:v>
                </c:pt>
                <c:pt idx="2">
                  <c:v>15</c:v>
                </c:pt>
                <c:pt idx="3">
                  <c:v>7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2</c:v>
                </c:pt>
                <c:pt idx="8">
                  <c:v>3</c:v>
                </c:pt>
                <c:pt idx="9">
                  <c:v>5</c:v>
                </c:pt>
                <c:pt idx="10">
                  <c:v>3</c:v>
                </c:pt>
                <c:pt idx="11">
                  <c:v>4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  <c:pt idx="16">
                  <c:v>1</c:v>
                </c:pt>
                <c:pt idx="17">
                  <c:v>1</c:v>
                </c:pt>
                <c:pt idx="18">
                  <c:v>1</c:v>
                </c:pt>
                <c:pt idx="19">
                  <c:v>7</c:v>
                </c:pt>
                <c:pt idx="20">
                  <c:v>2</c:v>
                </c:pt>
                <c:pt idx="21">
                  <c:v>1</c:v>
                </c:pt>
                <c:pt idx="22">
                  <c:v>1</c:v>
                </c:pt>
                <c:pt idx="23">
                  <c:v>1</c:v>
                </c:pt>
                <c:pt idx="24">
                  <c:v>1</c:v>
                </c:pt>
                <c:pt idx="25">
                  <c:v>1</c:v>
                </c:pt>
                <c:pt idx="26">
                  <c:v>5</c:v>
                </c:pt>
                <c:pt idx="27">
                  <c:v>2</c:v>
                </c:pt>
                <c:pt idx="28">
                  <c:v>1</c:v>
                </c:pt>
                <c:pt idx="29">
                  <c:v>1</c:v>
                </c:pt>
                <c:pt idx="30">
                  <c:v>1</c:v>
                </c:pt>
                <c:pt idx="32">
                  <c:v>1</c:v>
                </c:pt>
                <c:pt idx="33">
                  <c:v>1</c:v>
                </c:pt>
                <c:pt idx="34">
                  <c:v>3</c:v>
                </c:pt>
                <c:pt idx="35">
                  <c:v>1</c:v>
                </c:pt>
                <c:pt idx="36">
                  <c:v>2</c:v>
                </c:pt>
                <c:pt idx="37">
                  <c:v>1</c:v>
                </c:pt>
                <c:pt idx="38">
                  <c:v>1</c:v>
                </c:pt>
                <c:pt idx="39">
                  <c:v>1</c:v>
                </c:pt>
                <c:pt idx="40">
                  <c:v>1</c:v>
                </c:pt>
                <c:pt idx="41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43A-42D9-BE26-DCF6D5FEDE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47"/>
        <c:axId val="480185064"/>
        <c:axId val="480186048"/>
      </c:barChart>
      <c:catAx>
        <c:axId val="480185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480186048"/>
        <c:crosses val="autoZero"/>
        <c:auto val="1"/>
        <c:lblAlgn val="ctr"/>
        <c:lblOffset val="100"/>
        <c:noMultiLvlLbl val="0"/>
      </c:catAx>
      <c:valAx>
        <c:axId val="48018604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480185064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s-MX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MX" dirty="0"/>
              <a:t>Lugar de Procedencia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MX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Audiencia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Hoja1!$A$2:$A$17</c:f>
              <c:strCache>
                <c:ptCount val="16"/>
                <c:pt idx="0">
                  <c:v>Monterrey</c:v>
                </c:pt>
                <c:pt idx="1">
                  <c:v>Morelia</c:v>
                </c:pt>
                <c:pt idx="2">
                  <c:v>CDMX</c:v>
                </c:pt>
                <c:pt idx="3">
                  <c:v>Chalco, Ed. México</c:v>
                </c:pt>
                <c:pt idx="4">
                  <c:v>Puebla</c:v>
                </c:pt>
                <c:pt idx="5">
                  <c:v>Guadalajara</c:v>
                </c:pt>
                <c:pt idx="6">
                  <c:v>Apodaca</c:v>
                </c:pt>
                <c:pt idx="7">
                  <c:v>Amecameca</c:v>
                </c:pt>
                <c:pt idx="8">
                  <c:v>Bja California Sur</c:v>
                </c:pt>
                <c:pt idx="9">
                  <c:v>Cd. Victoria  </c:v>
                </c:pt>
                <c:pt idx="10">
                  <c:v>Queretaro</c:v>
                </c:pt>
                <c:pt idx="11">
                  <c:v>Tlaxcala</c:v>
                </c:pt>
                <c:pt idx="12">
                  <c:v>Hidalgo</c:v>
                </c:pt>
                <c:pt idx="13">
                  <c:v>Xalapa</c:v>
                </c:pt>
                <c:pt idx="14">
                  <c:v>Oaxaca</c:v>
                </c:pt>
                <c:pt idx="15">
                  <c:v>Arteaga, Michoacan</c:v>
                </c:pt>
              </c:strCache>
            </c:strRef>
          </c:cat>
          <c:val>
            <c:numRef>
              <c:f>Hoja1!$B$2:$B$17</c:f>
              <c:numCache>
                <c:formatCode>General</c:formatCode>
                <c:ptCount val="16"/>
                <c:pt idx="0">
                  <c:v>28</c:v>
                </c:pt>
                <c:pt idx="1">
                  <c:v>6</c:v>
                </c:pt>
                <c:pt idx="2">
                  <c:v>7</c:v>
                </c:pt>
                <c:pt idx="3">
                  <c:v>5</c:v>
                </c:pt>
                <c:pt idx="4">
                  <c:v>3</c:v>
                </c:pt>
                <c:pt idx="5">
                  <c:v>3</c:v>
                </c:pt>
                <c:pt idx="6">
                  <c:v>2</c:v>
                </c:pt>
                <c:pt idx="7">
                  <c:v>1</c:v>
                </c:pt>
                <c:pt idx="8">
                  <c:v>8</c:v>
                </c:pt>
                <c:pt idx="9">
                  <c:v>1</c:v>
                </c:pt>
                <c:pt idx="10">
                  <c:v>2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C0-4CDB-878E-51501218EA7E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Columna2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Hoja1!$A$2:$A$17</c:f>
              <c:strCache>
                <c:ptCount val="16"/>
                <c:pt idx="0">
                  <c:v>Monterrey</c:v>
                </c:pt>
                <c:pt idx="1">
                  <c:v>Morelia</c:v>
                </c:pt>
                <c:pt idx="2">
                  <c:v>CDMX</c:v>
                </c:pt>
                <c:pt idx="3">
                  <c:v>Chalco, Ed. México</c:v>
                </c:pt>
                <c:pt idx="4">
                  <c:v>Puebla</c:v>
                </c:pt>
                <c:pt idx="5">
                  <c:v>Guadalajara</c:v>
                </c:pt>
                <c:pt idx="6">
                  <c:v>Apodaca</c:v>
                </c:pt>
                <c:pt idx="7">
                  <c:v>Amecameca</c:v>
                </c:pt>
                <c:pt idx="8">
                  <c:v>Bja California Sur</c:v>
                </c:pt>
                <c:pt idx="9">
                  <c:v>Cd. Victoria  </c:v>
                </c:pt>
                <c:pt idx="10">
                  <c:v>Queretaro</c:v>
                </c:pt>
                <c:pt idx="11">
                  <c:v>Tlaxcala</c:v>
                </c:pt>
                <c:pt idx="12">
                  <c:v>Hidalgo</c:v>
                </c:pt>
                <c:pt idx="13">
                  <c:v>Xalapa</c:v>
                </c:pt>
                <c:pt idx="14">
                  <c:v>Oaxaca</c:v>
                </c:pt>
                <c:pt idx="15">
                  <c:v>Arteaga, Michoacan</c:v>
                </c:pt>
              </c:strCache>
            </c:strRef>
          </c:cat>
          <c:val>
            <c:numRef>
              <c:f>Hoja1!$C$2:$C$17</c:f>
              <c:numCache>
                <c:formatCode>General</c:formatCode>
                <c:ptCount val="16"/>
              </c:numCache>
            </c:numRef>
          </c:val>
          <c:extLst>
            <c:ext xmlns:c16="http://schemas.microsoft.com/office/drawing/2014/chart" uri="{C3380CC4-5D6E-409C-BE32-E72D297353CC}">
              <c16:uniqueId val="{00000001-9DC0-4CDB-878E-51501218EA7E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Columna1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Hoja1!$A$2:$A$17</c:f>
              <c:strCache>
                <c:ptCount val="16"/>
                <c:pt idx="0">
                  <c:v>Monterrey</c:v>
                </c:pt>
                <c:pt idx="1">
                  <c:v>Morelia</c:v>
                </c:pt>
                <c:pt idx="2">
                  <c:v>CDMX</c:v>
                </c:pt>
                <c:pt idx="3">
                  <c:v>Chalco, Ed. México</c:v>
                </c:pt>
                <c:pt idx="4">
                  <c:v>Puebla</c:v>
                </c:pt>
                <c:pt idx="5">
                  <c:v>Guadalajara</c:v>
                </c:pt>
                <c:pt idx="6">
                  <c:v>Apodaca</c:v>
                </c:pt>
                <c:pt idx="7">
                  <c:v>Amecameca</c:v>
                </c:pt>
                <c:pt idx="8">
                  <c:v>Bja California Sur</c:v>
                </c:pt>
                <c:pt idx="9">
                  <c:v>Cd. Victoria  </c:v>
                </c:pt>
                <c:pt idx="10">
                  <c:v>Queretaro</c:v>
                </c:pt>
                <c:pt idx="11">
                  <c:v>Tlaxcala</c:v>
                </c:pt>
                <c:pt idx="12">
                  <c:v>Hidalgo</c:v>
                </c:pt>
                <c:pt idx="13">
                  <c:v>Xalapa</c:v>
                </c:pt>
                <c:pt idx="14">
                  <c:v>Oaxaca</c:v>
                </c:pt>
                <c:pt idx="15">
                  <c:v>Arteaga, Michoacan</c:v>
                </c:pt>
              </c:strCache>
            </c:strRef>
          </c:cat>
          <c:val>
            <c:numRef>
              <c:f>Hoja1!$D$2:$D$17</c:f>
              <c:numCache>
                <c:formatCode>General</c:formatCode>
                <c:ptCount val="16"/>
              </c:numCache>
            </c:numRef>
          </c:val>
          <c:extLst>
            <c:ext xmlns:c16="http://schemas.microsoft.com/office/drawing/2014/chart" uri="{C3380CC4-5D6E-409C-BE32-E72D297353CC}">
              <c16:uniqueId val="{00000002-9DC0-4CDB-878E-51501218EA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275451176"/>
        <c:axId val="275444288"/>
      </c:barChart>
      <c:catAx>
        <c:axId val="2754511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275444288"/>
        <c:crosses val="autoZero"/>
        <c:auto val="1"/>
        <c:lblAlgn val="ctr"/>
        <c:lblOffset val="100"/>
        <c:noMultiLvlLbl val="0"/>
      </c:catAx>
      <c:valAx>
        <c:axId val="27544428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2754511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MX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MX" dirty="0"/>
              <a:t>Asistencia Total por conversatorios</a:t>
            </a:r>
          </a:p>
        </c:rich>
      </c:tx>
      <c:layout>
        <c:manualLayout>
          <c:xMode val="edge"/>
          <c:yMode val="edge"/>
          <c:x val="0.34783981299212596"/>
          <c:y val="1.87499988465797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spc="120" normalizeH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MX"/>
        </a:p>
      </c:txPr>
    </c:title>
    <c:autoTitleDeleted val="0"/>
    <c:plotArea>
      <c:layout>
        <c:manualLayout>
          <c:layoutTarget val="inner"/>
          <c:xMode val="edge"/>
          <c:yMode val="edge"/>
          <c:x val="1.7187500000000001E-2"/>
          <c:y val="0.16509134073010945"/>
          <c:w val="0.96562500000000007"/>
          <c:h val="0.7687252233805842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Secundaria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1"/>
                <c:pt idx="0">
                  <c:v>Asistentes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185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BF5-4980-88A1-A4BD1B1ABEFF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Bachillerato</c:v>
                </c:pt>
              </c:strCache>
            </c:strRef>
          </c:tx>
          <c:spPr>
            <a:solidFill>
              <a:srgbClr val="E65C1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1"/>
                <c:pt idx="0">
                  <c:v>Asistentes</c:v>
                </c:pt>
              </c:strCache>
            </c:strRef>
          </c:cat>
          <c:val>
            <c:numRef>
              <c:f>Hoja1!$C$2:$C$5</c:f>
              <c:numCache>
                <c:formatCode>General</c:formatCode>
                <c:ptCount val="4"/>
                <c:pt idx="0">
                  <c:v>200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BF5-4980-88A1-A4BD1B1ABEFF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Escuelas Normales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4-CBF5-4980-88A1-A4BD1B1ABEF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1"/>
                <c:pt idx="0">
                  <c:v>Asistentes</c:v>
                </c:pt>
              </c:strCache>
            </c:strRef>
          </c:cat>
          <c:val>
            <c:numRef>
              <c:f>Hoja1!$D$2:$D$5</c:f>
              <c:numCache>
                <c:formatCode>General</c:formatCode>
                <c:ptCount val="4"/>
                <c:pt idx="0">
                  <c:v>237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BF5-4980-88A1-A4BD1B1ABEFF}"/>
            </c:ext>
          </c:extLst>
        </c:ser>
        <c:ser>
          <c:idx val="3"/>
          <c:order val="3"/>
          <c:tx>
            <c:strRef>
              <c:f>Hoja1!$E$1</c:f>
              <c:strCache>
                <c:ptCount val="1"/>
                <c:pt idx="0">
                  <c:v>Licenciaturas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6066-4DF8-91DD-621E96675A5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1"/>
                <c:pt idx="0">
                  <c:v>Asistentes</c:v>
                </c:pt>
              </c:strCache>
            </c:strRef>
          </c:cat>
          <c:val>
            <c:numRef>
              <c:f>Hoja1!$E$2:$E$5</c:f>
              <c:numCache>
                <c:formatCode>General</c:formatCode>
                <c:ptCount val="4"/>
                <c:pt idx="0">
                  <c:v>133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066-4DF8-91DD-621E96675A5F}"/>
            </c:ext>
          </c:extLst>
        </c:ser>
        <c:ser>
          <c:idx val="4"/>
          <c:order val="4"/>
          <c:tx>
            <c:strRef>
              <c:f>Hoja1!$F$1</c:f>
              <c:strCache>
                <c:ptCount val="1"/>
                <c:pt idx="0">
                  <c:v>Posgrado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064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Hoja1!$A$2:$A$5</c:f>
              <c:strCache>
                <c:ptCount val="1"/>
                <c:pt idx="0">
                  <c:v>Asistentes</c:v>
                </c:pt>
              </c:strCache>
            </c:strRef>
          </c:cat>
          <c:val>
            <c:numRef>
              <c:f>Hoja1!$F$2:$F$5</c:f>
              <c:numCache>
                <c:formatCode>General</c:formatCode>
                <c:ptCount val="4"/>
                <c:pt idx="0">
                  <c:v>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066-4DF8-91DD-621E96675A5F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342231824"/>
        <c:axId val="342232152"/>
      </c:barChart>
      <c:catAx>
        <c:axId val="3422318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64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342232152"/>
        <c:crosses val="autoZero"/>
        <c:auto val="1"/>
        <c:lblAlgn val="ctr"/>
        <c:lblOffset val="100"/>
        <c:noMultiLvlLbl val="0"/>
      </c:catAx>
      <c:valAx>
        <c:axId val="3422321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422318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MX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MX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9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2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8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1600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064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16CD83-5104-4D6B-B29D-E9D56B2DC0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EBAC9E9-3656-4C82-99D3-286C9EB3EA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C955F51-9F00-4BDC-B6AC-47382E7C0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74DB-0B59-4B82-B184-ABD8A72A975B}" type="datetimeFigureOut">
              <a:rPr lang="es-MX" smtClean="0"/>
              <a:t>14/11/2021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8E1B0CD-4FB9-4E66-B417-32A10A81A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5342CA6-4B3D-4927-9D89-79F935E39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785A-DDBC-4E61-8E33-2A354AF641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56334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FC5AD4-6FDB-423F-AA8F-3DFEDE7E2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E3C03DE-8C4A-4285-A858-4EAC5997C4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6D9E75F-0592-4018-B09C-B6C9A4315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74DB-0B59-4B82-B184-ABD8A72A975B}" type="datetimeFigureOut">
              <a:rPr lang="es-MX" smtClean="0"/>
              <a:t>14/11/2021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3450D34-662C-4D4F-A228-FBBD0BF1B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D4DD9D3-F3BD-43A7-BE8B-39F27EFF6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785A-DDBC-4E61-8E33-2A354AF641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7071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D98DD5D-BEDA-4103-AD1E-AD6A1A5C6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584264B-CA69-4B6E-846A-95509180A4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3D68AD-DEFB-46D1-BEAA-B85516404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74DB-0B59-4B82-B184-ABD8A72A975B}" type="datetimeFigureOut">
              <a:rPr lang="es-MX" smtClean="0"/>
              <a:t>14/11/2021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07F142C-42DE-4879-8C34-459EA01B2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F5506EE-414A-44AA-ADDB-00D76812A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785A-DDBC-4E61-8E33-2A354AF641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36215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49028B-6C84-4976-8758-1DD3B510E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A221799-6712-4458-B5AD-CC9C2579FD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229F1E4-F69D-4ED2-A1F6-0EFB916F17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45DD23-4B1A-49F3-8FBB-FDA4C337EC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74DB-0B59-4B82-B184-ABD8A72A975B}" type="datetimeFigureOut">
              <a:rPr lang="es-MX" smtClean="0"/>
              <a:t>14/11/2021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BE474E8-EF47-4303-A311-A06088ADA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9DEC99C-B022-4B6E-8B4E-34F820FB0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785A-DDBC-4E61-8E33-2A354AF641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94064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C0C2C7-E67E-448F-975C-1FA178B885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2ABCCF9-0893-45C5-B2BE-1D6BFFA620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4C4FF39-5531-4E63-BF14-EA0E5223C1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16E4B4B-7370-41A3-9DA3-9CC0CBB279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BAE9B6CE-B784-40CD-BCDC-296EB98B5B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964B18F-C5A8-4C0B-A230-E45D1B92F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74DB-0B59-4B82-B184-ABD8A72A975B}" type="datetimeFigureOut">
              <a:rPr lang="es-MX" smtClean="0"/>
              <a:t>14/11/2021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565D5B8-3A91-4BD8-B033-AF00915B7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FC9541F-01C8-4D9F-84A5-9BA881CCB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785A-DDBC-4E61-8E33-2A354AF641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52090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E01D08-5E88-4E5A-B327-1637394884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11C1493-7A18-42E6-B7DC-DEB6133FB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74DB-0B59-4B82-B184-ABD8A72A975B}" type="datetimeFigureOut">
              <a:rPr lang="es-MX" smtClean="0"/>
              <a:t>14/11/2021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36BD7C2-E155-4C9F-8E48-89125AC2F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8C54F8F-3A47-4721-8392-B2F238B67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785A-DDBC-4E61-8E33-2A354AF641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39535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30D04A8A-A9E1-4149-BDDB-206379BFF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74DB-0B59-4B82-B184-ABD8A72A975B}" type="datetimeFigureOut">
              <a:rPr lang="es-MX" smtClean="0"/>
              <a:t>14/11/2021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CB285A7-33D7-4891-A507-E67A8580F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5688776-E468-4CCB-83F3-031EFFE9A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785A-DDBC-4E61-8E33-2A354AF641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79591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32103DE-E33C-4267-8597-AA840CD22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E335263-9E0B-4158-98D6-2F02B1CDC3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73AB05F-537B-47A0-872E-5EF4C0B147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99605F9-C73D-419F-806D-E520F20A6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74DB-0B59-4B82-B184-ABD8A72A975B}" type="datetimeFigureOut">
              <a:rPr lang="es-MX" smtClean="0"/>
              <a:t>14/11/2021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56AB196-E081-44E7-B55B-F1A85143C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85CF6F2-23D4-4960-851E-1FF2D33C2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785A-DDBC-4E61-8E33-2A354AF641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82241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39F2C3-F290-4D45-B060-0F4F61AF6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4F42B595-126A-4E0D-A68D-D61089AC36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DA7CC97-6EDB-4450-AE49-9FB3E048C4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B4B73D8-5A24-411B-921C-7AE3C7C31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74DB-0B59-4B82-B184-ABD8A72A975B}" type="datetimeFigureOut">
              <a:rPr lang="es-MX" smtClean="0"/>
              <a:t>14/11/2021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2F383B2-2747-46EE-BC75-E8A3A5AAF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89B8EC9-A7C3-4191-9CE9-439B70193A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785A-DDBC-4E61-8E33-2A354AF641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90500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C40884-24F3-4B2D-BB22-94529C54C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023A9D38-1E95-47E2-BB75-112895FD20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B5FF2CA-507D-43F2-A7F4-5E0F571B0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74DB-0B59-4B82-B184-ABD8A72A975B}" type="datetimeFigureOut">
              <a:rPr lang="es-MX" smtClean="0"/>
              <a:t>14/11/2021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1F97016-32D7-4C18-B248-20B799E3A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ED86880-5D8E-4FB9-87A8-5144BE1457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785A-DDBC-4E61-8E33-2A354AF641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71527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42F561B-6244-44E1-8209-E546A0DB3D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16F2ADF-674B-4436-A75E-FE7EF27EEC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C8124CE-EE58-4795-A504-15C4B8FD0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F074DB-0B59-4B82-B184-ABD8A72A975B}" type="datetimeFigureOut">
              <a:rPr lang="es-MX" smtClean="0"/>
              <a:t>14/11/2021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2205A27-95AF-4D0E-ADAE-E15D57C54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0151DBD-8194-41C7-A6FC-9E69AB867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5785A-DDBC-4E61-8E33-2A354AF641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9984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26D0E28-3316-4CF9-925C-E0F3C891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FA1F3E3-6571-4504-8900-61363F1AD9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7A6FCA8-6A24-4F8C-B686-C805A2FC1D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F074DB-0B59-4B82-B184-ABD8A72A975B}" type="datetimeFigureOut">
              <a:rPr lang="es-MX" smtClean="0"/>
              <a:t>14/11/2021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305F723-069D-458D-BC41-BDDB2EF513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9526B4-E92B-423B-BD36-41E3478F7E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5785A-DDBC-4E61-8E33-2A354AF6419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08049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s://www.facebook.com/Observatorio-de-la-historia-y-su-ense%C3%B1anza-112482207205270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EFBF1997-3124-4651-BB79-B116D7AF6DEA}"/>
              </a:ext>
            </a:extLst>
          </p:cNvPr>
          <p:cNvSpPr txBox="1"/>
          <p:nvPr/>
        </p:nvSpPr>
        <p:spPr>
          <a:xfrm>
            <a:off x="2580608" y="1213862"/>
            <a:ext cx="872226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MX" sz="6600" b="1" i="1" dirty="0"/>
              <a:t>Conversatorio </a:t>
            </a:r>
          </a:p>
          <a:p>
            <a:pPr algn="ctr"/>
            <a:r>
              <a:rPr lang="es-MX" sz="6600" b="1" i="1" dirty="0"/>
              <a:t>Sin corona y Sin virus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B0390D4-6F14-42E6-8CF1-2F0FE779064C}"/>
              </a:ext>
            </a:extLst>
          </p:cNvPr>
          <p:cNvSpPr txBox="1"/>
          <p:nvPr/>
        </p:nvSpPr>
        <p:spPr>
          <a:xfrm>
            <a:off x="3624180" y="3506584"/>
            <a:ext cx="82766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000" dirty="0"/>
              <a:t>La enseñanza de la Historia en…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74E613E-5FDC-4B29-B67E-1A6CE753715B}"/>
              </a:ext>
            </a:extLst>
          </p:cNvPr>
          <p:cNvSpPr txBox="1"/>
          <p:nvPr/>
        </p:nvSpPr>
        <p:spPr>
          <a:xfrm>
            <a:off x="1449071" y="5695572"/>
            <a:ext cx="27531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/>
              <a:t>Organizador</a:t>
            </a:r>
          </a:p>
          <a:p>
            <a:r>
              <a:rPr lang="es-MX" b="1" dirty="0"/>
              <a:t>Doctor Hugo Torres Salazar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CF33925F-7839-44F9-B21A-109F804137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0" y="5091421"/>
            <a:ext cx="4558539" cy="2569531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8F78C253-3F00-492A-8604-5F21A8B02C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61" y="-33192"/>
            <a:ext cx="2944389" cy="1659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373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DE7F75-C59D-41C9-987E-7CD35344A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4000" b="1" dirty="0"/>
              <a:t>Colaboradores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C49344E-6E0F-464A-9118-6D63266760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8976" y="1758846"/>
            <a:ext cx="8915400" cy="3777622"/>
          </a:xfrm>
        </p:spPr>
        <p:txBody>
          <a:bodyPr>
            <a:normAutofit/>
          </a:bodyPr>
          <a:lstStyle/>
          <a:p>
            <a:r>
              <a:rPr lang="es-MX" sz="2000" b="1" dirty="0"/>
              <a:t>Doctor Hugo Torres Salazar</a:t>
            </a:r>
          </a:p>
          <a:p>
            <a:r>
              <a:rPr lang="es-MX" sz="2000" b="1" dirty="0"/>
              <a:t>Doctora Mari Carmen Cantú</a:t>
            </a:r>
          </a:p>
          <a:p>
            <a:r>
              <a:rPr lang="es-MX" sz="2000" b="1" dirty="0"/>
              <a:t>Licenciada Emma Rivas Servín</a:t>
            </a:r>
          </a:p>
          <a:p>
            <a:r>
              <a:rPr lang="es-MX" sz="2000" b="1" dirty="0"/>
              <a:t>Licenciada Marisa Rodríguez Gómez </a:t>
            </a:r>
          </a:p>
          <a:p>
            <a:endParaRPr lang="es-MX" sz="2000" b="1" dirty="0"/>
          </a:p>
          <a:p>
            <a:r>
              <a:rPr lang="es-MX" sz="2000" b="1" dirty="0"/>
              <a:t>Apoyo técnico a la Red de Especialistas en Docencia, Difusión e Investigación en Enseñanza de la Historia (REDDIEH)</a:t>
            </a:r>
          </a:p>
          <a:p>
            <a:r>
              <a:rPr lang="es-MX" sz="2000" b="1" dirty="0"/>
              <a:t>Escuela Normal Miguel F. Martínez, Centenaria y Benemérita de Monterrey, Nuevo León </a:t>
            </a:r>
          </a:p>
        </p:txBody>
      </p:sp>
    </p:spTree>
    <p:extLst>
      <p:ext uri="{BB962C8B-B14F-4D97-AF65-F5344CB8AC3E}">
        <p14:creationId xmlns:p14="http://schemas.microsoft.com/office/powerpoint/2010/main" val="1079890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82AF110-018E-4148-859A-9903507385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814" y="-201888"/>
            <a:ext cx="9101172" cy="5130098"/>
          </a:xfrm>
          <a:prstGeom prst="rect">
            <a:avLst/>
          </a:prstGeom>
        </p:spPr>
      </p:pic>
      <p:sp>
        <p:nvSpPr>
          <p:cNvPr id="6" name="AutoShape 2" descr="Resultado de imagen para logo facebook">
            <a:extLst>
              <a:ext uri="{FF2B5EF4-FFF2-40B4-BE49-F238E27FC236}">
                <a16:creationId xmlns:a16="http://schemas.microsoft.com/office/drawing/2014/main" id="{C7BA484D-0BD4-4F04-B014-B6D434D0890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89C82ECD-5EB7-4314-9C07-07EAE0710B10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21493" y="4649662"/>
            <a:ext cx="924879" cy="924879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84C15FBC-5CFA-40D4-9AE1-96C49FFE6587}"/>
              </a:ext>
            </a:extLst>
          </p:cNvPr>
          <p:cNvSpPr txBox="1"/>
          <p:nvPr/>
        </p:nvSpPr>
        <p:spPr>
          <a:xfrm>
            <a:off x="5077917" y="4928210"/>
            <a:ext cx="60935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dirty="0">
                <a:hlinkClick r:id="rId4"/>
              </a:rPr>
              <a:t>https://www.facebook.com/Observatorio-de-la-historia-y-su-ense%C3%B1anza-112482207205270</a:t>
            </a:r>
            <a:endParaRPr lang="es-MX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26E17C9-67F6-4D5C-95A8-2E7FFFD10125}"/>
              </a:ext>
            </a:extLst>
          </p:cNvPr>
          <p:cNvSpPr txBox="1"/>
          <p:nvPr/>
        </p:nvSpPr>
        <p:spPr>
          <a:xfrm>
            <a:off x="5070423" y="5910817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b="0" i="0" dirty="0">
                <a:solidFill>
                  <a:srgbClr val="5F6368"/>
                </a:solidFill>
                <a:effectLst/>
                <a:latin typeface="Roboto" panose="02000000000000000000" pitchFamily="2" charset="0"/>
              </a:rPr>
              <a:t>conversatorioensenanza@gmail.com</a:t>
            </a:r>
            <a:endParaRPr lang="es-MX" dirty="0"/>
          </a:p>
        </p:txBody>
      </p:sp>
      <p:pic>
        <p:nvPicPr>
          <p:cNvPr id="2052" name="Picture 4" descr="Resultado de imagen para logo de gmail">
            <a:extLst>
              <a:ext uri="{FF2B5EF4-FFF2-40B4-BE49-F238E27FC236}">
                <a16:creationId xmlns:a16="http://schemas.microsoft.com/office/drawing/2014/main" id="{F7412DB5-EA99-4B6C-AA6A-F0E4F924AF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443" y="5725285"/>
            <a:ext cx="1172980" cy="74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4591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E9F601-0BBF-4272-B351-8015BDFA8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Preguntas de Orientación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DF365FF-E10D-411A-A999-9F0E1DA219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sz="2400" b="1" dirty="0"/>
              <a:t>1-¿ Cómo ha enseñado usted historia durante este tiempo de contingencia?</a:t>
            </a:r>
          </a:p>
          <a:p>
            <a:r>
              <a:rPr lang="es-MX" sz="2400" b="1" dirty="0"/>
              <a:t>2-¿Cuáles son las principales diferencias entre la educación presencial y la educación virtual, sus deficiencias y sus virtudes?</a:t>
            </a:r>
          </a:p>
          <a:p>
            <a:r>
              <a:rPr lang="es-MX" sz="2400" b="1" dirty="0"/>
              <a:t>3-¿Se deben considerar las emociones en la enseñanza de la Historia?</a:t>
            </a:r>
          </a:p>
          <a:p>
            <a:r>
              <a:rPr lang="es-MX" sz="2400" b="1" dirty="0"/>
              <a:t>4- Si regresamos a las aulas, ¿cuáles serían las características para una nueva forma de enseñar Historia?</a:t>
            </a:r>
          </a:p>
        </p:txBody>
      </p:sp>
    </p:spTree>
    <p:extLst>
      <p:ext uri="{BB962C8B-B14F-4D97-AF65-F5344CB8AC3E}">
        <p14:creationId xmlns:p14="http://schemas.microsoft.com/office/powerpoint/2010/main" val="33951759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386C10-1D0C-4E00-A05B-6334B0C3E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73555" y="264280"/>
            <a:ext cx="8911687" cy="1280890"/>
          </a:xfrm>
        </p:spPr>
        <p:txBody>
          <a:bodyPr/>
          <a:lstStyle/>
          <a:p>
            <a:r>
              <a:rPr lang="es-MX" dirty="0"/>
              <a:t>Secundaria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55D319E-3241-4B29-BA9D-4AF886E47D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399" y="0"/>
            <a:ext cx="5299364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B7A7240-F159-4847-A69B-9AAA702F2AEB}"/>
              </a:ext>
            </a:extLst>
          </p:cNvPr>
          <p:cNvSpPr txBox="1"/>
          <p:nvPr/>
        </p:nvSpPr>
        <p:spPr>
          <a:xfrm>
            <a:off x="2502420" y="1268234"/>
            <a:ext cx="2226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/>
              <a:t>10 diciembre 2020</a:t>
            </a:r>
          </a:p>
        </p:txBody>
      </p:sp>
      <p:pic>
        <p:nvPicPr>
          <p:cNvPr id="1026" name="Picture 2" descr="Resultado de imagen para México mapa colores bandera">
            <a:extLst>
              <a:ext uri="{FF2B5EF4-FFF2-40B4-BE49-F238E27FC236}">
                <a16:creationId xmlns:a16="http://schemas.microsoft.com/office/drawing/2014/main" id="{1FEEB231-750F-4CF2-897F-2053548522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461" y="2924355"/>
            <a:ext cx="2435817" cy="162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n para colombia mapa colores bandera">
            <a:extLst>
              <a:ext uri="{FF2B5EF4-FFF2-40B4-BE49-F238E27FC236}">
                <a16:creationId xmlns:a16="http://schemas.microsoft.com/office/drawing/2014/main" id="{372818BE-19CE-4773-B4F6-B973768C5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4499" y="3429000"/>
            <a:ext cx="1790552" cy="223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5BD9124E-FB0A-4ECA-A962-C1C87DB6E7B1}"/>
              </a:ext>
            </a:extLst>
          </p:cNvPr>
          <p:cNvSpPr txBox="1"/>
          <p:nvPr/>
        </p:nvSpPr>
        <p:spPr>
          <a:xfrm>
            <a:off x="1845657" y="4371025"/>
            <a:ext cx="186942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/>
              <a:t>México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 Jalisco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 Nuevo León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CDMX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Querétaro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MX" b="1" dirty="0"/>
          </a:p>
          <a:p>
            <a:endParaRPr lang="es-MX" b="1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9ED8C76-A156-4B9A-BF60-913DD2B041BF}"/>
              </a:ext>
            </a:extLst>
          </p:cNvPr>
          <p:cNvSpPr txBox="1"/>
          <p:nvPr/>
        </p:nvSpPr>
        <p:spPr>
          <a:xfrm>
            <a:off x="4803659" y="5693624"/>
            <a:ext cx="12923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/>
              <a:t>Colombia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Bogotá</a:t>
            </a:r>
          </a:p>
        </p:txBody>
      </p:sp>
    </p:spTree>
    <p:extLst>
      <p:ext uri="{BB962C8B-B14F-4D97-AF65-F5344CB8AC3E}">
        <p14:creationId xmlns:p14="http://schemas.microsoft.com/office/powerpoint/2010/main" val="840502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07F6CDDF-A906-4E3E-8D90-D6614F2523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8864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399E8F-2BEE-4E2A-A41A-96D05B8F6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28941" y="331802"/>
            <a:ext cx="8911687" cy="1280890"/>
          </a:xfrm>
        </p:spPr>
        <p:txBody>
          <a:bodyPr/>
          <a:lstStyle/>
          <a:p>
            <a:r>
              <a:rPr lang="es-MX" dirty="0"/>
              <a:t>Bachillerato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096CED94-C9E8-47A6-A035-6BBEF56FAD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768" y="0"/>
            <a:ext cx="4847949" cy="6858000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634571C3-F7E1-4289-86BE-5E8D6BF61BD9}"/>
              </a:ext>
            </a:extLst>
          </p:cNvPr>
          <p:cNvSpPr txBox="1"/>
          <p:nvPr/>
        </p:nvSpPr>
        <p:spPr>
          <a:xfrm>
            <a:off x="3397242" y="1243360"/>
            <a:ext cx="17459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/>
              <a:t>14 enero 2021</a:t>
            </a:r>
          </a:p>
        </p:txBody>
      </p:sp>
      <p:pic>
        <p:nvPicPr>
          <p:cNvPr id="6" name="Picture 2" descr="Resultado de imagen para México mapa colores bandera">
            <a:extLst>
              <a:ext uri="{FF2B5EF4-FFF2-40B4-BE49-F238E27FC236}">
                <a16:creationId xmlns:a16="http://schemas.microsoft.com/office/drawing/2014/main" id="{0E60C37B-CF74-4C37-B96B-DFAB314B09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843" y="3424033"/>
            <a:ext cx="2435817" cy="162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6FFE996-7BE1-4874-88B9-98B064AC9BB8}"/>
              </a:ext>
            </a:extLst>
          </p:cNvPr>
          <p:cNvSpPr txBox="1"/>
          <p:nvPr/>
        </p:nvSpPr>
        <p:spPr>
          <a:xfrm rot="21420193">
            <a:off x="1774755" y="4910332"/>
            <a:ext cx="13083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/>
              <a:t>México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Jalisco </a:t>
            </a:r>
          </a:p>
          <a:p>
            <a:endParaRPr lang="es-MX" b="1" dirty="0"/>
          </a:p>
        </p:txBody>
      </p:sp>
      <p:pic>
        <p:nvPicPr>
          <p:cNvPr id="9" name="Picture 4" descr="Resultado de imagen para colombia mapa colores bandera">
            <a:extLst>
              <a:ext uri="{FF2B5EF4-FFF2-40B4-BE49-F238E27FC236}">
                <a16:creationId xmlns:a16="http://schemas.microsoft.com/office/drawing/2014/main" id="{2771D7B2-C120-4628-B208-DF3C0C834B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035" y="2640799"/>
            <a:ext cx="1790552" cy="223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6DA3BA06-CDA9-4DA6-8320-710896279C0F}"/>
              </a:ext>
            </a:extLst>
          </p:cNvPr>
          <p:cNvSpPr txBox="1"/>
          <p:nvPr/>
        </p:nvSpPr>
        <p:spPr>
          <a:xfrm>
            <a:off x="4187330" y="4795140"/>
            <a:ext cx="27381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/>
              <a:t>Colombia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Municipio  de Líbano (Tolima)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Colombia</a:t>
            </a:r>
          </a:p>
        </p:txBody>
      </p:sp>
    </p:spTree>
    <p:extLst>
      <p:ext uri="{BB962C8B-B14F-4D97-AF65-F5344CB8AC3E}">
        <p14:creationId xmlns:p14="http://schemas.microsoft.com/office/powerpoint/2010/main" val="1261013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08141FA1-63DF-4886-817F-BE93914301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6745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9648D1-E818-43CA-ACF1-1F9D0EA32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5296" y="184537"/>
            <a:ext cx="8911687" cy="1280890"/>
          </a:xfrm>
        </p:spPr>
        <p:txBody>
          <a:bodyPr/>
          <a:lstStyle/>
          <a:p>
            <a:r>
              <a:rPr lang="es-MX" dirty="0"/>
              <a:t>Escuelas Normales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7A5E704-69B7-4B79-9595-C0714B887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768" y="0"/>
            <a:ext cx="4847949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76C791D8-B4A2-41DF-A7B4-AE7E96EA2177}"/>
              </a:ext>
            </a:extLst>
          </p:cNvPr>
          <p:cNvSpPr txBox="1"/>
          <p:nvPr/>
        </p:nvSpPr>
        <p:spPr>
          <a:xfrm>
            <a:off x="3361917" y="1096095"/>
            <a:ext cx="24938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/>
              <a:t>11 febrero 2021</a:t>
            </a:r>
          </a:p>
        </p:txBody>
      </p:sp>
      <p:pic>
        <p:nvPicPr>
          <p:cNvPr id="7" name="Picture 2" descr="Resultado de imagen para México mapa colores bandera">
            <a:extLst>
              <a:ext uri="{FF2B5EF4-FFF2-40B4-BE49-F238E27FC236}">
                <a16:creationId xmlns:a16="http://schemas.microsoft.com/office/drawing/2014/main" id="{7C614F2A-AE4B-4382-A902-93614F0658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693" y="2748399"/>
            <a:ext cx="2435817" cy="162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3402A370-3B14-47AB-8841-FB9AF5BA6EFB}"/>
              </a:ext>
            </a:extLst>
          </p:cNvPr>
          <p:cNvSpPr txBox="1"/>
          <p:nvPr/>
        </p:nvSpPr>
        <p:spPr>
          <a:xfrm>
            <a:off x="3744087" y="4371025"/>
            <a:ext cx="167706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/>
              <a:t>México </a:t>
            </a:r>
          </a:p>
          <a:p>
            <a:endParaRPr lang="es-MX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 Monterrey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Zacatecas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Chiapas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Querétaro</a:t>
            </a:r>
          </a:p>
          <a:p>
            <a:endParaRPr lang="es-MX" b="1" dirty="0"/>
          </a:p>
          <a:p>
            <a:endParaRPr lang="es-MX" b="1" dirty="0"/>
          </a:p>
        </p:txBody>
      </p:sp>
    </p:spTree>
    <p:extLst>
      <p:ext uri="{BB962C8B-B14F-4D97-AF65-F5344CB8AC3E}">
        <p14:creationId xmlns:p14="http://schemas.microsoft.com/office/powerpoint/2010/main" val="1928988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7A87260A-78E0-43FF-BB93-B568534F9BE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047742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83316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8AD3AD-2ECD-4841-A3C8-FB0277F4F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7746" y="88384"/>
            <a:ext cx="8911687" cy="1280890"/>
          </a:xfrm>
        </p:spPr>
        <p:txBody>
          <a:bodyPr/>
          <a:lstStyle/>
          <a:p>
            <a:r>
              <a:rPr lang="es-MX" dirty="0"/>
              <a:t>Licenciaturas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117C069-2F40-45AD-B5FD-967801DF37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768" y="0"/>
            <a:ext cx="4847949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FC80EBCD-2BCF-40C9-94F1-7237BB3A7CB8}"/>
              </a:ext>
            </a:extLst>
          </p:cNvPr>
          <p:cNvSpPr txBox="1"/>
          <p:nvPr/>
        </p:nvSpPr>
        <p:spPr>
          <a:xfrm>
            <a:off x="3703509" y="1184608"/>
            <a:ext cx="21515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/>
              <a:t>11 de marzo 2021</a:t>
            </a:r>
          </a:p>
        </p:txBody>
      </p:sp>
      <p:pic>
        <p:nvPicPr>
          <p:cNvPr id="7" name="Picture 2" descr="Resultado de imagen para México mapa colores bandera">
            <a:extLst>
              <a:ext uri="{FF2B5EF4-FFF2-40B4-BE49-F238E27FC236}">
                <a16:creationId xmlns:a16="http://schemas.microsoft.com/office/drawing/2014/main" id="{A3FB7CB2-FA2E-434F-9602-F03314359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015" y="3469330"/>
            <a:ext cx="2435817" cy="162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Resultado de imagen para colombia mapa colores bandera">
            <a:extLst>
              <a:ext uri="{FF2B5EF4-FFF2-40B4-BE49-F238E27FC236}">
                <a16:creationId xmlns:a16="http://schemas.microsoft.com/office/drawing/2014/main" id="{3D90F472-6944-4CF7-8CF3-CC0F55D42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859" y="3045534"/>
            <a:ext cx="1790552" cy="223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C9B1CEA0-F78E-4E91-B85F-E35A1D623333}"/>
              </a:ext>
            </a:extLst>
          </p:cNvPr>
          <p:cNvSpPr txBox="1"/>
          <p:nvPr/>
        </p:nvSpPr>
        <p:spPr>
          <a:xfrm>
            <a:off x="1541406" y="4820729"/>
            <a:ext cx="186942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/>
              <a:t>México </a:t>
            </a:r>
          </a:p>
          <a:p>
            <a:endParaRPr lang="es-MX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 Nuevo León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Sinaloa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Jalisco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Querétaro</a:t>
            </a:r>
          </a:p>
          <a:p>
            <a:endParaRPr lang="es-MX" b="1" dirty="0"/>
          </a:p>
          <a:p>
            <a:endParaRPr lang="es-MX" b="1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FE044E2-3B09-402C-B218-C0FD78C7EB15}"/>
              </a:ext>
            </a:extLst>
          </p:cNvPr>
          <p:cNvSpPr txBox="1"/>
          <p:nvPr/>
        </p:nvSpPr>
        <p:spPr>
          <a:xfrm>
            <a:off x="4562719" y="5305690"/>
            <a:ext cx="12923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/>
              <a:t>Colombia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Bogotá</a:t>
            </a:r>
          </a:p>
        </p:txBody>
      </p:sp>
    </p:spTree>
    <p:extLst>
      <p:ext uri="{BB962C8B-B14F-4D97-AF65-F5344CB8AC3E}">
        <p14:creationId xmlns:p14="http://schemas.microsoft.com/office/powerpoint/2010/main" val="8034386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6905DD7B-1FEF-476B-A55C-7D2A51BE86C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5008821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125987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A4FA4C6-BBCB-4DFA-8C3D-A7E677805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8634" y="0"/>
            <a:ext cx="8911687" cy="1280890"/>
          </a:xfrm>
        </p:spPr>
        <p:txBody>
          <a:bodyPr/>
          <a:lstStyle/>
          <a:p>
            <a:r>
              <a:rPr lang="es-MX" dirty="0"/>
              <a:t>Posgrado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5858CF1-A3BF-4452-AE9B-AD387B558A01}"/>
              </a:ext>
            </a:extLst>
          </p:cNvPr>
          <p:cNvSpPr txBox="1"/>
          <p:nvPr/>
        </p:nvSpPr>
        <p:spPr>
          <a:xfrm>
            <a:off x="3051625" y="945539"/>
            <a:ext cx="2029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b="1" dirty="0"/>
              <a:t>16 de Abril  2021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B2198645-D452-4472-8519-FA35F046F5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7500" y="0"/>
            <a:ext cx="4847949" cy="6858000"/>
          </a:xfrm>
          <a:prstGeom prst="rect">
            <a:avLst/>
          </a:prstGeom>
        </p:spPr>
      </p:pic>
      <p:pic>
        <p:nvPicPr>
          <p:cNvPr id="14" name="Picture 2" descr="Resultado de imagen para México mapa colores bandera">
            <a:extLst>
              <a:ext uri="{FF2B5EF4-FFF2-40B4-BE49-F238E27FC236}">
                <a16:creationId xmlns:a16="http://schemas.microsoft.com/office/drawing/2014/main" id="{6EE6C2B2-21E4-40E8-9AAD-5DC880158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159" y="2308901"/>
            <a:ext cx="2435817" cy="1622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BF0EBCB6-C141-43EF-AB06-E0C4FDFE0F66}"/>
              </a:ext>
            </a:extLst>
          </p:cNvPr>
          <p:cNvSpPr txBox="1"/>
          <p:nvPr/>
        </p:nvSpPr>
        <p:spPr>
          <a:xfrm>
            <a:off x="4059633" y="4186893"/>
            <a:ext cx="1609736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>
                <a:latin typeface="Comic Sans MS" panose="030F0702030302020204" pitchFamily="66" charset="0"/>
              </a:rPr>
              <a:t>Jalisco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>
                <a:latin typeface="Comic Sans MS" panose="030F0702030302020204" pitchFamily="66" charset="0"/>
              </a:rPr>
              <a:t>Veracruz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>
                <a:latin typeface="Comic Sans MS" panose="030F0702030302020204" pitchFamily="66" charset="0"/>
              </a:rPr>
              <a:t>Puebla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>
                <a:latin typeface="Comic Sans MS" panose="030F0702030302020204" pitchFamily="66" charset="0"/>
              </a:rPr>
              <a:t>Sonora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>
                <a:latin typeface="Comic Sans MS" panose="030F0702030302020204" pitchFamily="66" charset="0"/>
              </a:rPr>
              <a:t>Michoacán</a:t>
            </a:r>
          </a:p>
        </p:txBody>
      </p:sp>
    </p:spTree>
    <p:extLst>
      <p:ext uri="{BB962C8B-B14F-4D97-AF65-F5344CB8AC3E}">
        <p14:creationId xmlns:p14="http://schemas.microsoft.com/office/powerpoint/2010/main" val="1858460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23028112-71A6-4429-93E8-5B2A66D4AA0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14399714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699582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BA3CDA5-4090-417B-B80D-C85D2DC02E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127" y="766907"/>
            <a:ext cx="6916673" cy="1325563"/>
          </a:xfrm>
        </p:spPr>
        <p:txBody>
          <a:bodyPr>
            <a:normAutofit fontScale="90000"/>
          </a:bodyPr>
          <a:lstStyle/>
          <a:p>
            <a:r>
              <a:rPr lang="es-MX" dirty="0"/>
              <a:t>Conversando con Ana Zavala</a:t>
            </a:r>
            <a:br>
              <a:rPr lang="es-MX" dirty="0"/>
            </a:br>
            <a:r>
              <a:rPr lang="es-MX" sz="3600" dirty="0"/>
              <a:t>Dialogo en tres tiempos </a:t>
            </a:r>
            <a:br>
              <a:rPr lang="es-MX" sz="3600" dirty="0"/>
            </a:br>
            <a:br>
              <a:rPr lang="es-MX" sz="3600" dirty="0"/>
            </a:br>
            <a:r>
              <a:rPr lang="es-MX" sz="3600" dirty="0"/>
              <a:t>Abril 27, 2021</a:t>
            </a:r>
            <a:endParaRPr lang="es-MX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D20F687-27FA-4B38-90F9-841B20F966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4873" y="0"/>
            <a:ext cx="4437127" cy="6858000"/>
          </a:xfrm>
          <a:prstGeom prst="rect">
            <a:avLst/>
          </a:prstGeom>
        </p:spPr>
      </p:pic>
      <p:pic>
        <p:nvPicPr>
          <p:cNvPr id="1026" name="Picture 2" descr="Uruguay es el Segundo País de AL en Ranking de Desarrollo y Transparencia -  Altagerencia">
            <a:extLst>
              <a:ext uri="{FF2B5EF4-FFF2-40B4-BE49-F238E27FC236}">
                <a16:creationId xmlns:a16="http://schemas.microsoft.com/office/drawing/2014/main" id="{C9D88CCD-5D06-40E4-AEE1-CA209D830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146" y="2982350"/>
            <a:ext cx="2717638" cy="291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65475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áfico 5">
            <a:extLst>
              <a:ext uri="{FF2B5EF4-FFF2-40B4-BE49-F238E27FC236}">
                <a16:creationId xmlns:a16="http://schemas.microsoft.com/office/drawing/2014/main" id="{39EB1E6B-58FD-4446-A4EA-4E7A0892710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65807835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5840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áfico 7">
            <a:extLst>
              <a:ext uri="{FF2B5EF4-FFF2-40B4-BE49-F238E27FC236}">
                <a16:creationId xmlns:a16="http://schemas.microsoft.com/office/drawing/2014/main" id="{48E2583D-D66B-425E-B553-218844A377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2388092"/>
              </p:ext>
            </p:extLst>
          </p:nvPr>
        </p:nvGraphicFramePr>
        <p:xfrm>
          <a:off x="411018" y="138545"/>
          <a:ext cx="6114473" cy="65670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Rectángulo 10">
            <a:extLst>
              <a:ext uri="{FF2B5EF4-FFF2-40B4-BE49-F238E27FC236}">
                <a16:creationId xmlns:a16="http://schemas.microsoft.com/office/drawing/2014/main" id="{0B41D3E6-5EF4-440A-91E4-B4A6F1772BCF}"/>
              </a:ext>
            </a:extLst>
          </p:cNvPr>
          <p:cNvSpPr/>
          <p:nvPr/>
        </p:nvSpPr>
        <p:spPr>
          <a:xfrm>
            <a:off x="803563" y="2867890"/>
            <a:ext cx="55417" cy="3381279"/>
          </a:xfrm>
          <a:prstGeom prst="rect">
            <a:avLst/>
          </a:prstGeom>
          <a:solidFill>
            <a:srgbClr val="FAD740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A8477995-CA27-40F6-B1F7-3E7C1D6226C8}"/>
              </a:ext>
            </a:extLst>
          </p:cNvPr>
          <p:cNvSpPr/>
          <p:nvPr/>
        </p:nvSpPr>
        <p:spPr>
          <a:xfrm>
            <a:off x="7509164" y="1496291"/>
            <a:ext cx="3879273" cy="3477491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846</a:t>
            </a:r>
          </a:p>
          <a:p>
            <a:pPr algn="ctr"/>
            <a:r>
              <a:rPr lang="es-MX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Asistentes</a:t>
            </a:r>
          </a:p>
        </p:txBody>
      </p:sp>
    </p:spTree>
    <p:extLst>
      <p:ext uri="{BB962C8B-B14F-4D97-AF65-F5344CB8AC3E}">
        <p14:creationId xmlns:p14="http://schemas.microsoft.com/office/powerpoint/2010/main" val="19386408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48C76FF-A328-41F5-B3E9-D631977BAB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2" b="2403"/>
          <a:stretch/>
        </p:blipFill>
        <p:spPr>
          <a:xfrm>
            <a:off x="4294909" y="0"/>
            <a:ext cx="7707457" cy="6858000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D09476C8-1012-4E30-AF8F-9FEEFFC3389C}"/>
              </a:ext>
            </a:extLst>
          </p:cNvPr>
          <p:cNvSpPr/>
          <p:nvPr/>
        </p:nvSpPr>
        <p:spPr>
          <a:xfrm>
            <a:off x="817418" y="2147454"/>
            <a:ext cx="2840182" cy="256309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Palabras </a:t>
            </a:r>
          </a:p>
          <a:p>
            <a:pPr algn="ctr"/>
            <a:r>
              <a:rPr lang="es-MX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claves</a:t>
            </a:r>
          </a:p>
        </p:txBody>
      </p:sp>
    </p:spTree>
    <p:extLst>
      <p:ext uri="{BB962C8B-B14F-4D97-AF65-F5344CB8AC3E}">
        <p14:creationId xmlns:p14="http://schemas.microsoft.com/office/powerpoint/2010/main" val="403780479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962</TotalTime>
  <Words>259</Words>
  <Application>Microsoft Office PowerPoint</Application>
  <PresentationFormat>Panorámica</PresentationFormat>
  <Paragraphs>71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5" baseType="lpstr">
      <vt:lpstr>Arial</vt:lpstr>
      <vt:lpstr>Arial Black</vt:lpstr>
      <vt:lpstr>Calibri</vt:lpstr>
      <vt:lpstr>Calibri Light</vt:lpstr>
      <vt:lpstr>Comic Sans MS</vt:lpstr>
      <vt:lpstr>Roboto</vt:lpstr>
      <vt:lpstr>Tema de Office</vt:lpstr>
      <vt:lpstr>Presentación de PowerPoint</vt:lpstr>
      <vt:lpstr>Colaboradores</vt:lpstr>
      <vt:lpstr>Presentación de PowerPoint</vt:lpstr>
      <vt:lpstr>Preguntas de Orientación</vt:lpstr>
      <vt:lpstr>Secundaria</vt:lpstr>
      <vt:lpstr>Presentación de PowerPoint</vt:lpstr>
      <vt:lpstr>Bachillerato</vt:lpstr>
      <vt:lpstr>Presentación de PowerPoint</vt:lpstr>
      <vt:lpstr>Escuelas Normales</vt:lpstr>
      <vt:lpstr>Presentación de PowerPoint</vt:lpstr>
      <vt:lpstr>Licenciaturas</vt:lpstr>
      <vt:lpstr>Presentación de PowerPoint</vt:lpstr>
      <vt:lpstr>Posgrado</vt:lpstr>
      <vt:lpstr>Presentación de PowerPoint</vt:lpstr>
      <vt:lpstr>Conversando con Ana Zavala Dialogo en tres tiempos   Abril 27, 2021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marisa Rodriguez</dc:creator>
  <cp:lastModifiedBy>marisa Rodriguez</cp:lastModifiedBy>
  <cp:revision>27</cp:revision>
  <dcterms:created xsi:type="dcterms:W3CDTF">2021-02-18T18:28:25Z</dcterms:created>
  <dcterms:modified xsi:type="dcterms:W3CDTF">2021-11-14T23:18:26Z</dcterms:modified>
</cp:coreProperties>
</file>